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57" r:id="rId4"/>
    <p:sldId id="264" r:id="rId5"/>
    <p:sldId id="265" r:id="rId6"/>
    <p:sldId id="266" r:id="rId7"/>
    <p:sldId id="267" r:id="rId8"/>
    <p:sldId id="262" r:id="rId9"/>
    <p:sldId id="263" r:id="rId10"/>
    <p:sldId id="269" r:id="rId11"/>
  </p:sldIdLst>
  <p:sldSz cx="14630400" cy="8229600"/>
  <p:notesSz cx="8229600" cy="14630400"/>
  <p:embeddedFontLst>
    <p:embeddedFont>
      <p:font typeface="Fira Mono Medium" panose="020B0609050000020004" pitchFamily="49" charset="0"/>
      <p:regular r:id="rId13"/>
    </p:embeddedFont>
    <p:embeddedFont>
      <p:font typeface="Fira Sans Bold" panose="020B060402020202020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6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880" y="183137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0080"/>
                </a:highlight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Title of the Project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0080"/>
                </a:highlight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UPI </a:t>
            </a:r>
            <a:r>
              <a:rPr lang="en-US" sz="445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0080"/>
                </a:highlight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Transaction </a:t>
            </a:r>
            <a:r>
              <a:rPr lang="en-US" sz="445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0080"/>
                </a:highlight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Analysis</a:t>
            </a:r>
            <a:endParaRPr lang="en-US" sz="445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008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13011491" y="8982654"/>
            <a:ext cx="2773586" cy="1709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49164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61018" y="5799992"/>
            <a:ext cx="22564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Jagruti Pandey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C5D5FDB-DA00-F96E-16F9-24E29046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851" y="4241111"/>
            <a:ext cx="851473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normalizeH="0" baseline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ighlight>
                  <a:srgbClr val="000000"/>
                </a:highlight>
                <a:latin typeface="Arial" panose="020B0604020202020204" pitchFamily="34" charset="0"/>
              </a:rPr>
              <a:t>This project focuses on analyzing UPI transaction data to uncover patterns, trends, and insights in digital payment usage across India.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8CD17-0804-9284-DA37-8AF97BE1AE9D}"/>
              </a:ext>
            </a:extLst>
          </p:cNvPr>
          <p:cNvSpPr txBox="1"/>
          <p:nvPr/>
        </p:nvSpPr>
        <p:spPr>
          <a:xfrm>
            <a:off x="5928851" y="5070566"/>
            <a:ext cx="5607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000000"/>
                </a:highlight>
              </a:rPr>
              <a:t>Based on the 2022-2024 dataset</a:t>
            </a:r>
            <a:endParaRPr lang="en-IN" sz="240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38150-F349-17D6-4F17-2D423608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441722"/>
            <a:ext cx="11029950" cy="68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63ED2-D7D9-D5CB-6720-33D4E012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6743700" cy="8162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05140-DD4E-4CB2-9E0C-32CBBEADB111}"/>
              </a:ext>
            </a:extLst>
          </p:cNvPr>
          <p:cNvSpPr txBox="1"/>
          <p:nvPr/>
        </p:nvSpPr>
        <p:spPr>
          <a:xfrm>
            <a:off x="8720137" y="352425"/>
            <a:ext cx="3981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Objectives</a:t>
            </a:r>
            <a:endParaRPr lang="en-IN" sz="200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05B8D-2582-CC69-B618-1815809EE132}"/>
              </a:ext>
            </a:extLst>
          </p:cNvPr>
          <p:cNvSpPr txBox="1"/>
          <p:nvPr/>
        </p:nvSpPr>
        <p:spPr>
          <a:xfrm>
            <a:off x="7019925" y="984825"/>
            <a:ext cx="738187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main objectives of this UPI Transaction Data Analysis are: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Understand Transaction Patterns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Analyze transaction volumes by time, location, user, and device to identify common trends.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Measure Success and Failure Rates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Identify how many transactions fail and explore possible reasons or patterns behind failures.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Track Usage by Bank, Merchant, and Device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Evaluate which banks, merchants, and device types are most commonly used for UPI transactions.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Analyze User Behavior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Examine user activity by gender, city, transaction type (P2P vs P2M), and day of the week.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Visualize Key Metrics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Create interactive charts and dashboards to present findings in a simple and meaningful way using tools like Python and Plotly.</a:t>
            </a:r>
          </a:p>
          <a:p>
            <a:b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Support Data-Driven Decisions</a:t>
            </a:r>
          </a:p>
          <a:p>
            <a:r>
              <a:rPr lang="en-US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Provide insights that can help fintech companies, digital payment platforms, or researchers make informed decisions.</a:t>
            </a:r>
          </a:p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7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815" y="810816"/>
            <a:ext cx="7837170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9815" y="2514987"/>
            <a:ext cx="7837170" cy="1075611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431064" y="2863602"/>
            <a:ext cx="5092844" cy="46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Total Number of UPI Transactions</a:t>
            </a:r>
            <a:r>
              <a:rPr lang="en-US" sz="2000">
                <a:solidFill>
                  <a:schemeClr val="accent2"/>
                </a:solidFill>
                <a:latin typeface="Fira Mono Medium" pitchFamily="34" charset="0"/>
                <a:ea typeface="Fira Mono Medium" pitchFamily="34" charset="-122"/>
              </a:rPr>
              <a:t>:</a:t>
            </a: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20000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26505" y="2847975"/>
            <a:ext cx="74637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9815" y="3736896"/>
            <a:ext cx="7837170" cy="1075611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431063" y="4085155"/>
            <a:ext cx="4765402" cy="32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Number of Transactions Failed:4000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326505" y="4110276"/>
            <a:ext cx="74637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9815" y="4968954"/>
            <a:ext cx="7837170" cy="1075611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464574" y="5276969"/>
            <a:ext cx="5932170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Number of Transactions Success:16000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326505" y="5372576"/>
            <a:ext cx="74637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9815" y="6176605"/>
            <a:ext cx="7837170" cy="1374219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6491450" y="6522958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Number of Males: 10021</a:t>
            </a:r>
            <a:endParaRPr lang="en-US">
              <a:solidFill>
                <a:schemeClr val="accent2"/>
              </a:solidFill>
              <a:ea typeface="Fira Mono Medium" pitchFamily="34" charset="-122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chemeClr val="accent2"/>
                </a:solidFill>
                <a:ea typeface="Fira Mono Medium" pitchFamily="34" charset="-122"/>
              </a:rPr>
              <a:t>Number of Females: 9979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26505" y="6634877"/>
            <a:ext cx="746379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396FC-90F0-9CCA-4C8F-E84F20B2F460}"/>
              </a:ext>
            </a:extLst>
          </p:cNvPr>
          <p:cNvSpPr txBox="1"/>
          <p:nvPr/>
        </p:nvSpPr>
        <p:spPr>
          <a:xfrm>
            <a:off x="6662910" y="570191"/>
            <a:ext cx="520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Key Metrics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101B5FE4-E587-310B-23E9-0BD216A1CF0C}"/>
              </a:ext>
            </a:extLst>
          </p:cNvPr>
          <p:cNvSpPr/>
          <p:nvPr/>
        </p:nvSpPr>
        <p:spPr>
          <a:xfrm>
            <a:off x="6139815" y="1225600"/>
            <a:ext cx="7837170" cy="1075611"/>
          </a:xfrm>
          <a:prstGeom prst="roundRect">
            <a:avLst>
              <a:gd name="adj" fmla="val 2604"/>
            </a:avLst>
          </a:prstGeom>
          <a:solidFill>
            <a:srgbClr val="2E2E2F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89E8C-3166-FFED-0C14-1B193F6C5AEF}"/>
              </a:ext>
            </a:extLst>
          </p:cNvPr>
          <p:cNvSpPr txBox="1"/>
          <p:nvPr/>
        </p:nvSpPr>
        <p:spPr>
          <a:xfrm>
            <a:off x="6326505" y="1554958"/>
            <a:ext cx="486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accent2"/>
                </a:solidFill>
              </a:rPr>
              <a:t>Total Transactions Amount: 19872274.03</a:t>
            </a:r>
            <a:endParaRPr lang="en-IN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34765-3310-7413-6D01-4EE464E1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1" y="3268793"/>
            <a:ext cx="13345009" cy="432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2A167-6467-4449-DEEA-40E1D5606D1C}"/>
              </a:ext>
            </a:extLst>
          </p:cNvPr>
          <p:cNvSpPr txBox="1"/>
          <p:nvPr/>
        </p:nvSpPr>
        <p:spPr>
          <a:xfrm>
            <a:off x="1295400" y="800100"/>
            <a:ext cx="12820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solidFill>
                  <a:schemeClr val="bg2"/>
                </a:solidFill>
              </a:rPr>
              <a:t>Top 5 Users by Total Spending</a:t>
            </a:r>
            <a:endParaRPr lang="en-IN" sz="2000">
              <a:solidFill>
                <a:schemeClr val="bg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60E5C5-60F6-ECAF-1A87-DFBEF87D1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1816503"/>
            <a:ext cx="129159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Analyze individual transaction data to calculate the total amount sent per user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Sort and filter to identify the top 5 high-value senders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Understand sending behavior and frequency</a:t>
            </a:r>
          </a:p>
        </p:txBody>
      </p:sp>
    </p:spTree>
    <p:extLst>
      <p:ext uri="{BB962C8B-B14F-4D97-AF65-F5344CB8AC3E}">
        <p14:creationId xmlns:p14="http://schemas.microsoft.com/office/powerpoint/2010/main" val="41855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F1458-97C3-403E-0610-45A0CAF2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70" y="3562162"/>
            <a:ext cx="11832430" cy="4343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D985E-5F38-54B8-6A2F-BDCF36730FB2}"/>
              </a:ext>
            </a:extLst>
          </p:cNvPr>
          <p:cNvSpPr txBox="1"/>
          <p:nvPr/>
        </p:nvSpPr>
        <p:spPr>
          <a:xfrm>
            <a:off x="1197770" y="1123950"/>
            <a:ext cx="11908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solidFill>
                  <a:schemeClr val="bg1"/>
                </a:solidFill>
              </a:rPr>
              <a:t>Histogram of Transaction Amounts</a:t>
            </a: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CE37404-FEA2-0778-9426-A4EAF0BCD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770" y="2195091"/>
            <a:ext cx="136779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Understand Usage Trends: Analyze growth in transaction volume and value over 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Identify Top UPI Apps: Compare the performance of apps like PhonePe, Google Pay, and Paytm.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Find Top Performing States: Rank states by total transactions and value sent/received.</a:t>
            </a:r>
          </a:p>
        </p:txBody>
      </p:sp>
    </p:spTree>
    <p:extLst>
      <p:ext uri="{BB962C8B-B14F-4D97-AF65-F5344CB8AC3E}">
        <p14:creationId xmlns:p14="http://schemas.microsoft.com/office/powerpoint/2010/main" val="12351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1812D-F57A-F0A1-C1B5-A52992FA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54" y="3615505"/>
            <a:ext cx="11819096" cy="4275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8D190-0547-4EC5-1AB2-B69E0D1E262F}"/>
              </a:ext>
            </a:extLst>
          </p:cNvPr>
          <p:cNvSpPr txBox="1"/>
          <p:nvPr/>
        </p:nvSpPr>
        <p:spPr>
          <a:xfrm>
            <a:off x="4629150" y="914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>
                <a:solidFill>
                  <a:schemeClr val="bg1"/>
                </a:solidFill>
              </a:rPr>
              <a:t>Payment Method Distribution</a:t>
            </a:r>
            <a:endParaRPr lang="en-IN" sz="200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F2C2442-D939-E865-EDA6-CDB80D748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536" y="1745759"/>
            <a:ext cx="117354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To analyze and visualize the distribution of different payment methods used by customers to identify the most and least preferred modes of transaction.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This helps in understanding customer preferences and optimizing future payment options for a better user experience and operational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226017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88D52-E66E-08AD-20A0-F898EF33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00" y="3190875"/>
            <a:ext cx="11666700" cy="4661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CC9F9-510B-1C20-70F9-1450F46F700F}"/>
              </a:ext>
            </a:extLst>
          </p:cNvPr>
          <p:cNvSpPr txBox="1"/>
          <p:nvPr/>
        </p:nvSpPr>
        <p:spPr>
          <a:xfrm>
            <a:off x="1287299" y="752475"/>
            <a:ext cx="1110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chemeClr val="bg1"/>
                </a:solidFill>
              </a:rPr>
              <a:t>Distribution of Transaction Amounts by Purpose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D6A928-0A2C-F088-883F-45B273830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299" y="1648885"/>
            <a:ext cx="123920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To analyze how the total transaction amount is distributed across different purposes, helping to identify which spending categories account for the highest and lowest financial outflows.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This insight supports better budgeting, resource allocation, and understanding of user spending behavior.</a:t>
            </a:r>
          </a:p>
        </p:txBody>
      </p:sp>
    </p:spTree>
    <p:extLst>
      <p:ext uri="{BB962C8B-B14F-4D97-AF65-F5344CB8AC3E}">
        <p14:creationId xmlns:p14="http://schemas.microsoft.com/office/powerpoint/2010/main" val="68724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IN" sz="5400" b="1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endParaRPr lang="en-US" sz="115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IN" sz="175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IN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742396" y="4764048"/>
            <a:ext cx="5268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IN">
              <a:solidFill>
                <a:schemeClr val="bg1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BDB1F6-F5BD-BEB2-B168-99E10DFD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2" y="100735"/>
            <a:ext cx="7483059" cy="80240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60296D-34DC-B509-467E-ED6AA0B20D58}"/>
              </a:ext>
            </a:extLst>
          </p:cNvPr>
          <p:cNvSpPr txBox="1"/>
          <p:nvPr/>
        </p:nvSpPr>
        <p:spPr>
          <a:xfrm>
            <a:off x="8486775" y="369332"/>
            <a:ext cx="371475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Key Insights </a:t>
            </a:r>
            <a:endParaRPr lang="en-IN" sz="2400" b="1">
              <a:ln/>
              <a:solidFill>
                <a:schemeClr val="accent3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57578FF-227A-E0E6-E5F0-BC4A7862A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704" y="1596385"/>
            <a:ext cx="5584722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Most Popular Payment Methods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Certain payment methods (like Google Pay or PhonePe) dominate UPI usage, indicating user preference and platform popularity.</a:t>
            </a:r>
            <a:br>
              <a:rPr lang="en-US" altLang="en-US" sz="1600" b="1">
                <a:ln/>
                <a:solidFill>
                  <a:schemeClr val="accent3"/>
                </a:solidFill>
                <a:latin typeface="Arial" panose="020B0604020202020204" pitchFamily="34" charset="0"/>
              </a:rPr>
            </a:br>
            <a:endParaRPr kumimoji="0" lang="en-US" altLang="en-US" b="1" i="0" u="none" strike="noStrike" normalizeH="0" baseline="0">
              <a:ln/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Top Purposes by Transaction Amount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Categories such as ‘Bill Payment’, ‘Shopping’, or ‘Fund Transfer’ contribute the highest share of total UPI transaction value, reflecting user priorities.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normalizeH="0" baseline="0">
              <a:ln/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User Behavior Patterns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A small number of users may contribute to a large percentage of the total amount, indicating potential power users or businesses.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i="0" u="none" strike="noStrike" normalizeH="0" baseline="0">
              <a:ln/>
              <a:solidFill>
                <a:schemeClr val="accent3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Transaction Frequency vs. Amount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normalizeH="0" baseline="0">
                <a:ln/>
                <a:solidFill>
                  <a:schemeClr val="accent3"/>
                </a:solidFill>
                <a:latin typeface="Arial" panose="020B0604020202020204" pitchFamily="34" charset="0"/>
              </a:rPr>
              <a:t>Some purposes (e.g., mobile recharges) may have high frequency but low average value, while others (e.g., rent payments) may have low frequency but high value.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</a:t>
            </a:r>
            <a:endParaRPr lang="en-US" sz="445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620351" y="2800351"/>
            <a:ext cx="7216259" cy="3314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 peak hours and most active days for digital payments.</a:t>
            </a:r>
          </a:p>
          <a:p>
            <a:b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Identify top-performing banks, frequently used merchants, and preferred device types.</a:t>
            </a:r>
          </a:p>
          <a:p>
            <a:b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Highlight the gender-wise and city-wise usage trends of UPI services.</a:t>
            </a:r>
          </a:p>
          <a:p>
            <a:b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the success and failure rates of transactions to assess reliability.</a:t>
            </a:r>
          </a:p>
          <a:p>
            <a:b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Track user spending habits and transaction preferences (P2P vs P2M).</a:t>
            </a:r>
          </a:p>
          <a:p>
            <a:br>
              <a:rPr lang="en-US"/>
            </a:br>
            <a:endParaRPr lang="en-US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85642"/>
            <a:ext cx="30480" cy="2324814"/>
          </a:xfrm>
          <a:prstGeom prst="rect">
            <a:avLst/>
          </a:prstGeom>
          <a:solidFill>
            <a:srgbClr val="FF6BD8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610</Words>
  <Application>Microsoft Office PowerPoint</Application>
  <PresentationFormat>Custom</PresentationFormat>
  <Paragraphs>63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</vt:lpstr>
      <vt:lpstr>Fira Sans Bold</vt:lpstr>
      <vt:lpstr>Arial</vt:lpstr>
      <vt:lpstr>Fira Mono Medium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Jagruti Pandey</cp:lastModifiedBy>
  <cp:revision>18</cp:revision>
  <dcterms:created xsi:type="dcterms:W3CDTF">2025-06-23T14:07:03Z</dcterms:created>
  <dcterms:modified xsi:type="dcterms:W3CDTF">2025-07-01T17:30:11Z</dcterms:modified>
</cp:coreProperties>
</file>